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18"/>
  </p:notesMasterIdLst>
  <p:sldIdLst>
    <p:sldId id="256" r:id="rId2"/>
    <p:sldId id="351" r:id="rId3"/>
    <p:sldId id="354" r:id="rId4"/>
    <p:sldId id="355" r:id="rId5"/>
    <p:sldId id="325" r:id="rId6"/>
    <p:sldId id="346" r:id="rId7"/>
    <p:sldId id="365" r:id="rId8"/>
    <p:sldId id="349" r:id="rId9"/>
    <p:sldId id="356" r:id="rId10"/>
    <p:sldId id="317" r:id="rId11"/>
    <p:sldId id="357" r:id="rId12"/>
    <p:sldId id="358" r:id="rId13"/>
    <p:sldId id="359" r:id="rId14"/>
    <p:sldId id="360" r:id="rId15"/>
    <p:sldId id="361" r:id="rId16"/>
    <p:sldId id="363" r:id="rId17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9" autoAdjust="0"/>
    <p:restoredTop sz="94660"/>
  </p:normalViewPr>
  <p:slideViewPr>
    <p:cSldViewPr>
      <p:cViewPr varScale="1">
        <p:scale>
          <a:sx n="108" d="100"/>
          <a:sy n="108" d="100"/>
        </p:scale>
        <p:origin x="15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8B4FB-A71E-41A2-AA34-AFA2013BE5FB}" type="datetimeFigureOut">
              <a:rPr lang="en-AU" smtClean="0"/>
              <a:t>18/07/2024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DD430-45F1-49E8-A4AA-E7762398F0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6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A684-C4A5-474C-972F-AE349DF0771C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852602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29151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753844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66F2-D7F1-4189-BC76-7090055540FB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8277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530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A7A6-F639-42ED-8094-88BBA67AA484}" type="datetime12">
              <a:rPr lang="en-AU" smtClean="0"/>
              <a:t>8:39 AM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6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0A-9009-4FB2-A86F-D469E235754F}" type="datetime12">
              <a:rPr lang="en-AU" smtClean="0"/>
              <a:t>8:39 AM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3659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9D1E-7650-4A56-B48D-468ED83D8B3C}" type="datetime12">
              <a:rPr lang="en-AU" smtClean="0"/>
              <a:t>8:39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0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6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sliding-friction-gif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electrician-electric-shock-electrocute-electrocution-sesame-street-gif-12845164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explore/parachute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paperclip-paper-clip-office-clip-161126/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HjKFOVhm_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008993"/>
            <a:ext cx="7551420" cy="3573821"/>
          </a:xfrm>
        </p:spPr>
        <p:txBody>
          <a:bodyPr anchor="b">
            <a:normAutofit/>
          </a:bodyPr>
          <a:lstStyle/>
          <a:p>
            <a:pPr algn="l"/>
            <a:br>
              <a:rPr lang="en-AU" sz="7800" dirty="0"/>
            </a:br>
            <a:r>
              <a:rPr lang="en-AU" dirty="0"/>
              <a:t>Forces</a:t>
            </a:r>
            <a:br>
              <a:rPr lang="en-AU" sz="7800" dirty="0"/>
            </a:br>
            <a:endParaRPr lang="en-AU" sz="7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4582814"/>
            <a:ext cx="5349252" cy="1312657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Year 7 Science</a:t>
            </a:r>
          </a:p>
          <a:p>
            <a:pPr algn="l"/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1DE5-4C3B-89A4-2C94-67F9D57F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19046" y="5769149"/>
            <a:ext cx="1796304" cy="365760"/>
          </a:xfrm>
        </p:spPr>
        <p:txBody>
          <a:bodyPr anchor="b">
            <a:normAutofit fontScale="70000" lnSpcReduction="20000"/>
          </a:bodyPr>
          <a:lstStyle/>
          <a:p>
            <a:pPr algn="r">
              <a:spcAft>
                <a:spcPts val="600"/>
              </a:spcAft>
            </a:pPr>
            <a:fld id="{3B32D4A2-8688-4782-ABE6-7A7223AA7781}" type="datetime1">
              <a:rPr lang="en-AU" sz="28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18/07/2024</a:t>
            </a:fld>
            <a:endParaRPr lang="en-AU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287231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Frictional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hild sliding down a red slide&#10;&#10;Description automatically generated">
            <a:extLst>
              <a:ext uri="{FF2B5EF4-FFF2-40B4-BE49-F238E27FC236}">
                <a16:creationId xmlns:a16="http://schemas.microsoft.com/office/drawing/2014/main" id="{FFE3CB48-5EA3-92CE-EAB4-261F8A05E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08104" y="620688"/>
            <a:ext cx="3063785" cy="5417330"/>
          </a:xfrm>
        </p:spPr>
      </p:pic>
    </p:spTree>
    <p:extLst>
      <p:ext uri="{BB962C8B-B14F-4D97-AF65-F5344CB8AC3E}">
        <p14:creationId xmlns:p14="http://schemas.microsoft.com/office/powerpoint/2010/main" val="320550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287231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Gravitational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371036-6E94-6E2B-B811-31DFBEDD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077EF1-0444-1CEA-3645-517975597B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64" y="2205619"/>
            <a:ext cx="4140200" cy="238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7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287231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Tension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 descr="A tractor pulling a tree&#10;&#10;Description automatically generated">
            <a:extLst>
              <a:ext uri="{FF2B5EF4-FFF2-40B4-BE49-F238E27FC236}">
                <a16:creationId xmlns:a16="http://schemas.microsoft.com/office/drawing/2014/main" id="{3806C084-6A14-E67B-AC09-3790542FE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54" y="681148"/>
            <a:ext cx="4096455" cy="2304256"/>
          </a:xfrm>
          <a:prstGeom prst="rect">
            <a:avLst/>
          </a:prstGeom>
        </p:spPr>
      </p:pic>
      <p:pic>
        <p:nvPicPr>
          <p:cNvPr id="8" name="Picture 7" descr="A spider on a surface&#10;&#10;Description automatically generated">
            <a:extLst>
              <a:ext uri="{FF2B5EF4-FFF2-40B4-BE49-F238E27FC236}">
                <a16:creationId xmlns:a16="http://schemas.microsoft.com/office/drawing/2014/main" id="{A0DAEDA4-5915-477A-C281-1E8476C9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74665"/>
            <a:ext cx="4091646" cy="2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287231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Electrical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Picture 8" descr="A puppet with lightning bolt coming out of his mouth&#10;&#10;Description automatically generated">
            <a:extLst>
              <a:ext uri="{FF2B5EF4-FFF2-40B4-BE49-F238E27FC236}">
                <a16:creationId xmlns:a16="http://schemas.microsoft.com/office/drawing/2014/main" id="{B90F35D7-158C-8DEB-E7B9-E3A24B060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5231" y="513281"/>
            <a:ext cx="4143430" cy="33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5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483083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Air resistance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 descr="A person falling off a parachute&#10;&#10;Description automatically generated">
            <a:extLst>
              <a:ext uri="{FF2B5EF4-FFF2-40B4-BE49-F238E27FC236}">
                <a16:creationId xmlns:a16="http://schemas.microsoft.com/office/drawing/2014/main" id="{642FB4D8-655C-2AC3-4055-D5D6FE68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9830" y="1872035"/>
            <a:ext cx="4432123" cy="28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6485-149D-083F-E004-26799C8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3" y="3154316"/>
            <a:ext cx="3483083" cy="2578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dirty="0">
                <a:solidFill>
                  <a:srgbClr val="1B3A7E"/>
                </a:solidFill>
              </a:rPr>
              <a:t>Magnetic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15431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EF45-B448-50CA-3944-BEE4AC8A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1869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7CA68DB-E884-4203-997E-7A47E173372C}" type="datetime12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8:39 AM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A8A42-0F1E-C9DF-17B3-29D9A985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26" y="1124745"/>
            <a:ext cx="4254296" cy="42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BDB4A-103B-43F7-A571-B4950CE01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48" t="22489" r="45594" b="22635"/>
          <a:stretch/>
        </p:blipFill>
        <p:spPr>
          <a:xfrm>
            <a:off x="7020272" y="1556792"/>
            <a:ext cx="288032" cy="1104123"/>
          </a:xfrm>
          <a:prstGeom prst="rect">
            <a:avLst/>
          </a:prstGeom>
        </p:spPr>
      </p:pic>
      <p:pic>
        <p:nvPicPr>
          <p:cNvPr id="22" name="Picture 21" descr="A close-up of a metal bar&#10;&#10;Description automatically generated">
            <a:extLst>
              <a:ext uri="{FF2B5EF4-FFF2-40B4-BE49-F238E27FC236}">
                <a16:creationId xmlns:a16="http://schemas.microsoft.com/office/drawing/2014/main" id="{4DE7A275-598F-DB02-4AF9-F9BC6E2249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42348" y="2649082"/>
            <a:ext cx="443880" cy="88776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C39379-E363-195F-63DE-8FEA21990B55}"/>
              </a:ext>
            </a:extLst>
          </p:cNvPr>
          <p:cNvSpPr/>
          <p:nvPr/>
        </p:nvSpPr>
        <p:spPr>
          <a:xfrm>
            <a:off x="6364525" y="3375733"/>
            <a:ext cx="817721" cy="1880548"/>
          </a:xfrm>
          <a:custGeom>
            <a:avLst/>
            <a:gdLst>
              <a:gd name="connsiteX0" fmla="*/ 311483 w 817721"/>
              <a:gd name="connsiteY0" fmla="*/ 1080857 h 1880548"/>
              <a:gd name="connsiteX1" fmla="*/ 568935 w 817721"/>
              <a:gd name="connsiteY1" fmla="*/ 1533618 h 1880548"/>
              <a:gd name="connsiteX2" fmla="*/ 764 w 817721"/>
              <a:gd name="connsiteY2" fmla="*/ 1870970 h 1880548"/>
              <a:gd name="connsiteX3" fmla="*/ 444648 w 817721"/>
              <a:gd name="connsiteY3" fmla="*/ 1151879 h 1880548"/>
              <a:gd name="connsiteX4" fmla="*/ 346993 w 817721"/>
              <a:gd name="connsiteY4" fmla="*/ 1169634 h 1880548"/>
              <a:gd name="connsiteX5" fmla="*/ 453525 w 817721"/>
              <a:gd name="connsiteY5" fmla="*/ 1196267 h 1880548"/>
              <a:gd name="connsiteX6" fmla="*/ 364749 w 817721"/>
              <a:gd name="connsiteY6" fmla="*/ 1089735 h 1880548"/>
              <a:gd name="connsiteX7" fmla="*/ 364749 w 817721"/>
              <a:gd name="connsiteY7" fmla="*/ 1249533 h 1880548"/>
              <a:gd name="connsiteX8" fmla="*/ 497914 w 817721"/>
              <a:gd name="connsiteY8" fmla="*/ 1214022 h 1880548"/>
              <a:gd name="connsiteX9" fmla="*/ 764244 w 817721"/>
              <a:gd name="connsiteY9" fmla="*/ 59925 h 1880548"/>
              <a:gd name="connsiteX10" fmla="*/ 808632 w 817721"/>
              <a:gd name="connsiteY10" fmla="*/ 166457 h 1880548"/>
              <a:gd name="connsiteX11" fmla="*/ 710978 w 817721"/>
              <a:gd name="connsiteY11" fmla="*/ 184213 h 1880548"/>
              <a:gd name="connsiteX12" fmla="*/ 737611 w 817721"/>
              <a:gd name="connsiteY12" fmla="*/ 139824 h 1880548"/>
              <a:gd name="connsiteX13" fmla="*/ 817510 w 817721"/>
              <a:gd name="connsiteY13" fmla="*/ 228601 h 1880548"/>
              <a:gd name="connsiteX14" fmla="*/ 710978 w 817721"/>
              <a:gd name="connsiteY14" fmla="*/ 113191 h 1880548"/>
              <a:gd name="connsiteX15" fmla="*/ 817510 w 817721"/>
              <a:gd name="connsiteY15" fmla="*/ 157580 h 1880548"/>
              <a:gd name="connsiteX16" fmla="*/ 728733 w 817721"/>
              <a:gd name="connsiteY16" fmla="*/ 210846 h 1880548"/>
              <a:gd name="connsiteX17" fmla="*/ 631079 w 817721"/>
              <a:gd name="connsiteY17" fmla="*/ 210846 h 188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17721" h="1880548">
                <a:moveTo>
                  <a:pt x="311483" y="1080857"/>
                </a:moveTo>
                <a:cubicBezTo>
                  <a:pt x="466102" y="1241395"/>
                  <a:pt x="620721" y="1401933"/>
                  <a:pt x="568935" y="1533618"/>
                </a:cubicBezTo>
                <a:cubicBezTo>
                  <a:pt x="517149" y="1665303"/>
                  <a:pt x="21478" y="1934593"/>
                  <a:pt x="764" y="1870970"/>
                </a:cubicBezTo>
                <a:cubicBezTo>
                  <a:pt x="-19951" y="1807347"/>
                  <a:pt x="386943" y="1268768"/>
                  <a:pt x="444648" y="1151879"/>
                </a:cubicBezTo>
                <a:cubicBezTo>
                  <a:pt x="502353" y="1034990"/>
                  <a:pt x="345514" y="1162236"/>
                  <a:pt x="346993" y="1169634"/>
                </a:cubicBezTo>
                <a:cubicBezTo>
                  <a:pt x="348472" y="1177032"/>
                  <a:pt x="450566" y="1209583"/>
                  <a:pt x="453525" y="1196267"/>
                </a:cubicBezTo>
                <a:cubicBezTo>
                  <a:pt x="456484" y="1182951"/>
                  <a:pt x="379545" y="1080857"/>
                  <a:pt x="364749" y="1089735"/>
                </a:cubicBezTo>
                <a:cubicBezTo>
                  <a:pt x="349953" y="1098613"/>
                  <a:pt x="342555" y="1228819"/>
                  <a:pt x="364749" y="1249533"/>
                </a:cubicBezTo>
                <a:cubicBezTo>
                  <a:pt x="386943" y="1270248"/>
                  <a:pt x="431331" y="1412290"/>
                  <a:pt x="497914" y="1214022"/>
                </a:cubicBezTo>
                <a:cubicBezTo>
                  <a:pt x="564497" y="1015754"/>
                  <a:pt x="712458" y="234519"/>
                  <a:pt x="764244" y="59925"/>
                </a:cubicBezTo>
                <a:cubicBezTo>
                  <a:pt x="816030" y="-114669"/>
                  <a:pt x="817510" y="145742"/>
                  <a:pt x="808632" y="166457"/>
                </a:cubicBezTo>
                <a:cubicBezTo>
                  <a:pt x="799754" y="187172"/>
                  <a:pt x="722815" y="188652"/>
                  <a:pt x="710978" y="184213"/>
                </a:cubicBezTo>
                <a:cubicBezTo>
                  <a:pt x="699141" y="179774"/>
                  <a:pt x="719856" y="132426"/>
                  <a:pt x="737611" y="139824"/>
                </a:cubicBezTo>
                <a:cubicBezTo>
                  <a:pt x="755366" y="147222"/>
                  <a:pt x="821949" y="233040"/>
                  <a:pt x="817510" y="228601"/>
                </a:cubicBezTo>
                <a:cubicBezTo>
                  <a:pt x="813071" y="224162"/>
                  <a:pt x="710978" y="125028"/>
                  <a:pt x="710978" y="113191"/>
                </a:cubicBezTo>
                <a:cubicBezTo>
                  <a:pt x="710978" y="101354"/>
                  <a:pt x="814551" y="141304"/>
                  <a:pt x="817510" y="157580"/>
                </a:cubicBezTo>
                <a:cubicBezTo>
                  <a:pt x="820469" y="173856"/>
                  <a:pt x="759805" y="201968"/>
                  <a:pt x="728733" y="210846"/>
                </a:cubicBezTo>
                <a:cubicBezTo>
                  <a:pt x="697661" y="219724"/>
                  <a:pt x="664370" y="215285"/>
                  <a:pt x="631079" y="21084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5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Define force.</a:t>
            </a:r>
          </a:p>
          <a:p>
            <a:pPr marL="0" indent="0">
              <a:buNone/>
            </a:pPr>
            <a:r>
              <a:rPr lang="en-US" sz="3200" dirty="0"/>
              <a:t>Classify forces as pushes or pulls.</a:t>
            </a:r>
          </a:p>
          <a:p>
            <a:pPr marL="0" indent="0">
              <a:buNone/>
            </a:pPr>
            <a:r>
              <a:rPr lang="en-US" sz="3200" dirty="0"/>
              <a:t>Classify forces as contact or non-contact.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2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6264465" cy="673717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Preview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EFAB7-D047-9425-E6FD-ECC0506DB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31689"/>
              </p:ext>
            </p:extLst>
          </p:nvPr>
        </p:nvGraphicFramePr>
        <p:xfrm>
          <a:off x="481330" y="1358425"/>
          <a:ext cx="8178791" cy="43498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{16D9F66E-5EB9-4882-86FB-DCBF35E3C3E4}</a:tableStyleId>
              </a:tblPr>
              <a:tblGrid>
                <a:gridCol w="346254">
                  <a:extLst>
                    <a:ext uri="{9D8B030D-6E8A-4147-A177-3AD203B41FA5}">
                      <a16:colId xmlns:a16="http://schemas.microsoft.com/office/drawing/2014/main" val="2235580582"/>
                    </a:ext>
                  </a:extLst>
                </a:gridCol>
                <a:gridCol w="4587193">
                  <a:extLst>
                    <a:ext uri="{9D8B030D-6E8A-4147-A177-3AD203B41FA5}">
                      <a16:colId xmlns:a16="http://schemas.microsoft.com/office/drawing/2014/main" val="4258536835"/>
                    </a:ext>
                  </a:extLst>
                </a:gridCol>
                <a:gridCol w="899667">
                  <a:extLst>
                    <a:ext uri="{9D8B030D-6E8A-4147-A177-3AD203B41FA5}">
                      <a16:colId xmlns:a16="http://schemas.microsoft.com/office/drawing/2014/main" val="71632573"/>
                    </a:ext>
                  </a:extLst>
                </a:gridCol>
                <a:gridCol w="1324964">
                  <a:extLst>
                    <a:ext uri="{9D8B030D-6E8A-4147-A177-3AD203B41FA5}">
                      <a16:colId xmlns:a16="http://schemas.microsoft.com/office/drawing/2014/main" val="4274934265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852169125"/>
                    </a:ext>
                  </a:extLst>
                </a:gridCol>
              </a:tblGrid>
              <a:tr h="597431">
                <a:tc gridSpan="5">
                  <a:txBody>
                    <a:bodyPr/>
                    <a:lstStyle/>
                    <a:p>
                      <a:r>
                        <a:rPr lang="en-AU" sz="2400" dirty="0">
                          <a:effectLst/>
                        </a:rPr>
                        <a:t>Science understanding - Physical sciences</a:t>
                      </a:r>
                    </a:p>
                    <a:p>
                      <a:r>
                        <a:rPr lang="en-AU" sz="2400" b="0" dirty="0">
                          <a:effectLst/>
                        </a:rPr>
                        <a:t>Change to an object’s motion is caused by unbalanced forces acting on the object.</a:t>
                      </a:r>
                    </a:p>
                    <a:p>
                      <a:r>
                        <a:rPr lang="en-AU" sz="2400" b="0" dirty="0">
                          <a:effectLst/>
                        </a:rPr>
                        <a:t>Earth’s gravity pulls objects towards the centre of the Earth.</a:t>
                      </a: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AU" sz="1800" dirty="0">
                          <a:effectLst/>
                        </a:rPr>
                        <a:t>Science understanding - Physical sciences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Change to an object’s motion is caused by unbalanced forces acting on the object.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Earth’s gravity pulls objects towards the centre of the Earth.</a:t>
                      </a:r>
                      <a:endParaRPr lang="en-AU" sz="2000" dirty="0">
                        <a:effectLst/>
                      </a:endParaRPr>
                    </a:p>
                  </a:txBody>
                  <a:tcPr marL="57472" marR="5747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62817"/>
                  </a:ext>
                </a:extLst>
              </a:tr>
              <a:tr h="391511"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Forces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Types, Contact and Non-Contact Forces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 7.1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Looking at Forces pg. 288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Measuring Forces pg. 289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9526"/>
                  </a:ext>
                </a:extLst>
              </a:tr>
              <a:tr h="320802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Friction- A Contact Force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Friction and Mass pg.298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03992"/>
                  </a:ext>
                </a:extLst>
              </a:tr>
              <a:tr h="481204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3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Gravity- A Non-Contact Force 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Magnetic and Electric Fields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 7.3 Module 7.4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Marble Investigating Static Electricity pg. 321e Run pg.310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27252"/>
                  </a:ext>
                </a:extLst>
              </a:tr>
              <a:tr h="515836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4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Simple Machines 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Levers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Types of Levers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Levers Inquiry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9831"/>
                  </a:ext>
                </a:extLst>
              </a:tr>
              <a:tr h="195033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Science Week Activities 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752261"/>
                  </a:ext>
                </a:extLst>
              </a:tr>
              <a:tr h="982457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6-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Inclined planes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Pulleys and Wheels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Gears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Revision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7.5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Using Ramps pg. 333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Chapter Review pg. 336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900" b="0" dirty="0">
                        <a:effectLst/>
                      </a:endParaRPr>
                    </a:p>
                    <a:p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Physics 1 Test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33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74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6264465" cy="673717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Preview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EFAB7-D047-9425-E6FD-ECC0506DB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3925"/>
              </p:ext>
            </p:extLst>
          </p:nvPr>
        </p:nvGraphicFramePr>
        <p:xfrm>
          <a:off x="481330" y="1358425"/>
          <a:ext cx="8178791" cy="540795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{16D9F66E-5EB9-4882-86FB-DCBF35E3C3E4}</a:tableStyleId>
              </a:tblPr>
              <a:tblGrid>
                <a:gridCol w="346254">
                  <a:extLst>
                    <a:ext uri="{9D8B030D-6E8A-4147-A177-3AD203B41FA5}">
                      <a16:colId xmlns:a16="http://schemas.microsoft.com/office/drawing/2014/main" val="2235580582"/>
                    </a:ext>
                  </a:extLst>
                </a:gridCol>
                <a:gridCol w="4587193">
                  <a:extLst>
                    <a:ext uri="{9D8B030D-6E8A-4147-A177-3AD203B41FA5}">
                      <a16:colId xmlns:a16="http://schemas.microsoft.com/office/drawing/2014/main" val="4258536835"/>
                    </a:ext>
                  </a:extLst>
                </a:gridCol>
                <a:gridCol w="899667">
                  <a:extLst>
                    <a:ext uri="{9D8B030D-6E8A-4147-A177-3AD203B41FA5}">
                      <a16:colId xmlns:a16="http://schemas.microsoft.com/office/drawing/2014/main" val="71632573"/>
                    </a:ext>
                  </a:extLst>
                </a:gridCol>
                <a:gridCol w="1324964">
                  <a:extLst>
                    <a:ext uri="{9D8B030D-6E8A-4147-A177-3AD203B41FA5}">
                      <a16:colId xmlns:a16="http://schemas.microsoft.com/office/drawing/2014/main" val="4274934265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852169125"/>
                    </a:ext>
                  </a:extLst>
                </a:gridCol>
              </a:tblGrid>
              <a:tr h="674603">
                <a:tc gridSpan="5">
                  <a:txBody>
                    <a:bodyPr/>
                    <a:lstStyle/>
                    <a:p>
                      <a:r>
                        <a:rPr lang="en-AU" sz="1000" dirty="0">
                          <a:effectLst/>
                        </a:rPr>
                        <a:t>Science understanding - Physical sciences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Change to an object’s motion is caused by unbalanced forces acting on the object.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Earth’s gravity pulls objects towards the centre of the Earth.</a:t>
                      </a:r>
                    </a:p>
                  </a:txBody>
                  <a:tcPr marL="57472" marR="57472" marT="0" marB="0"/>
                </a:tc>
                <a:tc hMerge="1">
                  <a:txBody>
                    <a:bodyPr/>
                    <a:lstStyle/>
                    <a:p>
                      <a:r>
                        <a:rPr lang="en-AU" sz="1800" dirty="0">
                          <a:effectLst/>
                        </a:rPr>
                        <a:t>Science understanding - Physical sciences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Change to an object’s motion is caused by unbalanced forces acting on the object.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Earth’s gravity pulls objects towards the centre of the Earth.</a:t>
                      </a:r>
                      <a:endParaRPr lang="en-AU" sz="2000" dirty="0">
                        <a:effectLst/>
                      </a:endParaRPr>
                    </a:p>
                  </a:txBody>
                  <a:tcPr marL="57472" marR="5747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62817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 dirty="0">
                          <a:effectLst/>
                        </a:rPr>
                        <a:t>Forces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Types, Contact and Non-Contact Forces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 7.1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Looking at Forces pg. 288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Measuring Forces pg. 289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9526"/>
                  </a:ext>
                </a:extLst>
              </a:tr>
              <a:tr h="473346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 dirty="0">
                          <a:effectLst/>
                        </a:rPr>
                        <a:t>Friction- A Contact Force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Friction and Mass pg.298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03992"/>
                  </a:ext>
                </a:extLst>
              </a:tr>
              <a:tr h="710021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3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 dirty="0">
                          <a:effectLst/>
                        </a:rPr>
                        <a:t>Gravity- A Non-Contact Force 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Magnetic and Electric Fields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 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 7.3 Module 7.4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Marble Investigating Static Electricity pg. 321e Run pg.310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27252"/>
                  </a:ext>
                </a:extLst>
              </a:tr>
              <a:tr h="981580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4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 dirty="0">
                          <a:effectLst/>
                        </a:rPr>
                        <a:t>Simple Machines 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Levers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Types of Levers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Levers Inquiry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9831"/>
                  </a:ext>
                </a:extLst>
              </a:tr>
              <a:tr h="287773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>
                          <a:effectLst/>
                        </a:rPr>
                        <a:t>Science Week Activities </a:t>
                      </a:r>
                      <a:endParaRPr lang="en-AU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752261"/>
                  </a:ext>
                </a:extLst>
              </a:tr>
              <a:tr h="1449624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6-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000" b="0" dirty="0">
                          <a:effectLst/>
                        </a:rPr>
                        <a:t>Inclined planes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Pulleys and Wheels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Gears</a:t>
                      </a:r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000" b="0" dirty="0">
                          <a:effectLst/>
                        </a:rPr>
                        <a:t>Revision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7.5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Using Ramps pg. 333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Chapter Review pg. 336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900" b="0" dirty="0">
                        <a:effectLst/>
                      </a:endParaRPr>
                    </a:p>
                    <a:p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Physics 1 Test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33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2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6264465" cy="673717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Preview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EFAB7-D047-9425-E6FD-ECC0506DB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516090"/>
              </p:ext>
            </p:extLst>
          </p:nvPr>
        </p:nvGraphicFramePr>
        <p:xfrm>
          <a:off x="481330" y="1358425"/>
          <a:ext cx="8178791" cy="465151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{16D9F66E-5EB9-4882-86FB-DCBF35E3C3E4}</a:tableStyleId>
              </a:tblPr>
              <a:tblGrid>
                <a:gridCol w="346254">
                  <a:extLst>
                    <a:ext uri="{9D8B030D-6E8A-4147-A177-3AD203B41FA5}">
                      <a16:colId xmlns:a16="http://schemas.microsoft.com/office/drawing/2014/main" val="223558058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2585368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163257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74934265"/>
                    </a:ext>
                  </a:extLst>
                </a:gridCol>
                <a:gridCol w="2791977">
                  <a:extLst>
                    <a:ext uri="{9D8B030D-6E8A-4147-A177-3AD203B41FA5}">
                      <a16:colId xmlns:a16="http://schemas.microsoft.com/office/drawing/2014/main" val="852169125"/>
                    </a:ext>
                  </a:extLst>
                </a:gridCol>
              </a:tblGrid>
              <a:tr h="674603">
                <a:tc gridSpan="5">
                  <a:txBody>
                    <a:bodyPr/>
                    <a:lstStyle/>
                    <a:p>
                      <a:r>
                        <a:rPr lang="en-AU" sz="1000" dirty="0">
                          <a:effectLst/>
                        </a:rPr>
                        <a:t>Science understanding - Physical sciences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Change to an object’s motion is caused by unbalanced forces acting on the object.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Earth’s gravity pulls objects towards the centre of the Earth.</a:t>
                      </a:r>
                    </a:p>
                  </a:txBody>
                  <a:tcPr marL="57472" marR="57472" marT="0" marB="0"/>
                </a:tc>
                <a:tc hMerge="1">
                  <a:txBody>
                    <a:bodyPr/>
                    <a:lstStyle/>
                    <a:p>
                      <a:r>
                        <a:rPr lang="en-AU" sz="1800" dirty="0">
                          <a:effectLst/>
                        </a:rPr>
                        <a:t>Science understanding - Physical sciences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Change to an object’s motion is caused by unbalanced forces acting on the object.</a:t>
                      </a:r>
                      <a:endParaRPr lang="en-AU" sz="2000" dirty="0">
                        <a:effectLst/>
                      </a:endParaRPr>
                    </a:p>
                    <a:p>
                      <a:r>
                        <a:rPr lang="en-AU" sz="1800" dirty="0">
                          <a:effectLst/>
                        </a:rPr>
                        <a:t>Earth’s gravity pulls objects towards the centre of the Earth.</a:t>
                      </a:r>
                      <a:endParaRPr lang="en-AU" sz="2000" dirty="0">
                        <a:effectLst/>
                      </a:endParaRPr>
                    </a:p>
                  </a:txBody>
                  <a:tcPr marL="57472" marR="57472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62817"/>
                  </a:ext>
                </a:extLst>
              </a:tr>
              <a:tr h="387860"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effectLst/>
                        </a:rPr>
                        <a:t>Forces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Types, Contact and Non-Contact Forces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 7.1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Looking at Forces pg. 288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Measuring Forces pg. 289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952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effectLst/>
                        </a:rPr>
                        <a:t>Friction- A Contact Force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7.2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Friction and Mass pg.298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03992"/>
                  </a:ext>
                </a:extLst>
              </a:tr>
              <a:tr h="517768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3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effectLst/>
                        </a:rPr>
                        <a:t>Gravity- A Non-Contact Force 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Magnetic and Electric Fields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 7.3</a:t>
                      </a:r>
                    </a:p>
                    <a:p>
                      <a:r>
                        <a:rPr lang="en-AU" sz="900" b="0" dirty="0">
                          <a:effectLst/>
                        </a:rPr>
                        <a:t>Module 7.4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Marble Investigating Static Electricity</a:t>
                      </a:r>
                    </a:p>
                    <a:p>
                      <a:r>
                        <a:rPr lang="en-AU" sz="900" b="0" dirty="0">
                          <a:effectLst/>
                        </a:rPr>
                        <a:t> pg. 321e Run pg.310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27252"/>
                  </a:ext>
                </a:extLst>
              </a:tr>
              <a:tr h="981580">
                <a:tc>
                  <a:txBody>
                    <a:bodyPr/>
                    <a:lstStyle/>
                    <a:p>
                      <a:r>
                        <a:rPr lang="en-AU" sz="2400" b="0" dirty="0">
                          <a:effectLst/>
                        </a:rPr>
                        <a:t>4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effectLst/>
                        </a:rPr>
                        <a:t>Simple Machines 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Levers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Types of Levers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Module</a:t>
                      </a:r>
                      <a:endParaRPr lang="en-AU" sz="1000" b="0">
                        <a:effectLst/>
                      </a:endParaRPr>
                    </a:p>
                    <a:p>
                      <a:r>
                        <a:rPr lang="en-AU" sz="900" b="0">
                          <a:effectLst/>
                        </a:rPr>
                        <a:t>7.5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0" dirty="0">
                          <a:effectLst/>
                        </a:rPr>
                        <a:t>Levers Inquiry 5%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9831"/>
                  </a:ext>
                </a:extLst>
              </a:tr>
              <a:tr h="287773"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5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>
                          <a:effectLst/>
                        </a:rPr>
                        <a:t>Science Week Activities 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 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>
                          <a:effectLst/>
                        </a:rPr>
                        <a:t> </a:t>
                      </a:r>
                      <a:endParaRPr lang="en-AU" sz="1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b="0" dirty="0">
                          <a:effectLst/>
                        </a:rPr>
                        <a:t> 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752261"/>
                  </a:ext>
                </a:extLst>
              </a:tr>
              <a:tr h="1449624"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6-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2400" b="0" dirty="0">
                          <a:effectLst/>
                        </a:rPr>
                        <a:t>7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0" dirty="0">
                          <a:effectLst/>
                        </a:rPr>
                        <a:t>Inclined planes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Pulleys and Wheels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Gears</a:t>
                      </a:r>
                    </a:p>
                    <a:p>
                      <a:r>
                        <a:rPr lang="en-AU" sz="1000" b="0" dirty="0">
                          <a:effectLst/>
                        </a:rPr>
                        <a:t>Revision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Module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7.5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effectLst/>
                        </a:rPr>
                        <a:t>Using Ramps pg. 333</a:t>
                      </a:r>
                      <a:endParaRPr lang="en-AU" sz="1000" b="0" dirty="0">
                        <a:effectLst/>
                      </a:endParaRPr>
                    </a:p>
                    <a:p>
                      <a:r>
                        <a:rPr lang="en-AU" sz="900" b="0" dirty="0">
                          <a:effectLst/>
                        </a:rPr>
                        <a:t>Chapter Review pg. 336</a:t>
                      </a:r>
                      <a:endParaRPr lang="en-AU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b="0" dirty="0">
                        <a:effectLst/>
                      </a:endParaRPr>
                    </a:p>
                    <a:p>
                      <a:endParaRPr lang="en-AU" sz="2400" b="0" dirty="0">
                        <a:effectLst/>
                      </a:endParaRPr>
                    </a:p>
                    <a:p>
                      <a:r>
                        <a:rPr lang="en-AU" sz="2400" b="0" dirty="0">
                          <a:effectLst/>
                        </a:rPr>
                        <a:t>Physics 1 Test 9%</a:t>
                      </a:r>
                      <a:endParaRPr lang="en-AU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72" marR="5747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33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55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7DF9-AF84-6B56-EE0F-20E6284D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AA0238-263E-13C3-DAFA-B1B06D2E3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6B1B009-BF0F-FEC5-E534-450A1AE6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DFEBE-6E8D-EE8F-B36D-F6B62A355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C1BF5-61C5-8D39-FEB8-9B26F6F0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B0E0-C632-B429-9483-3169461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492897"/>
            <a:ext cx="7687764" cy="32769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b="1" dirty="0">
                <a:effectLst/>
                <a:ea typeface="Times New Roman" panose="02020603050405020304" pitchFamily="18" charset="0"/>
              </a:rPr>
              <a:t>Change to an object’s motion is caused by unbalanced forces acting on the object.</a:t>
            </a:r>
            <a:endParaRPr lang="en-AU" dirty="0">
              <a:effectLst/>
              <a:ea typeface="Times New Roman" panose="02020603050405020304" pitchFamily="18" charset="0"/>
            </a:endParaRPr>
          </a:p>
          <a:p>
            <a:r>
              <a:rPr lang="en-AU" b="1" dirty="0">
                <a:effectLst/>
                <a:ea typeface="Times New Roman" panose="02020603050405020304" pitchFamily="18" charset="0"/>
              </a:rPr>
              <a:t>investigating the effects of applying different forces to familiar objects </a:t>
            </a:r>
            <a:endParaRPr lang="en-AU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7C9F-FCF0-B440-631F-E370298D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Define force.</a:t>
            </a:r>
          </a:p>
          <a:p>
            <a:pPr marL="0" indent="0">
              <a:buNone/>
            </a:pPr>
            <a:r>
              <a:rPr lang="en-US" sz="3200" dirty="0"/>
              <a:t>Classify forces as pushes or pulls.</a:t>
            </a:r>
          </a:p>
          <a:p>
            <a:pPr marL="0" indent="0">
              <a:buNone/>
            </a:pPr>
            <a:r>
              <a:rPr lang="en-US" sz="3200" dirty="0"/>
              <a:t>Classify forces as contact or non-contact.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8:39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2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F29F-3B75-9E8E-8E8D-9CE07987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Online Media 4" title="What is a Force?">
            <a:hlinkClick r:id="" action="ppaction://media"/>
            <a:extLst>
              <a:ext uri="{FF2B5EF4-FFF2-40B4-BE49-F238E27FC236}">
                <a16:creationId xmlns:a16="http://schemas.microsoft.com/office/drawing/2014/main" id="{E9FB1E77-2872-BE1E-7A1E-FDBCC124BD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36524"/>
            <a:ext cx="8885537" cy="50206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8A4FA-B443-DE48-A8FD-9119CC1F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8:39 AM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93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18D6-664F-2B49-44DF-00A90D97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AU" sz="4200" dirty="0"/>
              <a:t>Forces				</a:t>
            </a:r>
            <a:fld id="{739CE974-0783-44E1-A4FE-2E5062DD4D60}" type="datetime1">
              <a:rPr lang="en-AU" sz="4200" smtClean="0"/>
              <a:t>18/07/2024</a:t>
            </a:fld>
            <a:endParaRPr lang="en-AU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D1ED-ED67-243B-DBE8-51BA77EFD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3200" b="1" dirty="0">
                <a:solidFill>
                  <a:srgbClr val="1B3A7E"/>
                </a:solidFill>
              </a:rPr>
              <a:t>A force is a push or pull </a:t>
            </a:r>
            <a:r>
              <a:rPr lang="en-AU" sz="3200" dirty="0"/>
              <a:t>that acts upon an object, as a result of that object’s interactions with its surroundings. </a:t>
            </a:r>
          </a:p>
          <a:p>
            <a:pPr marL="0" indent="0">
              <a:buNone/>
            </a:pPr>
            <a:r>
              <a:rPr lang="en-AU" sz="3200" b="1" dirty="0">
                <a:solidFill>
                  <a:srgbClr val="1B3A7E"/>
                </a:solidFill>
              </a:rPr>
              <a:t>Forces can move an object or change its shape.</a:t>
            </a:r>
          </a:p>
          <a:p>
            <a:pPr marL="0" indent="0">
              <a:buNone/>
            </a:pPr>
            <a:r>
              <a:rPr lang="en-AU" sz="3200" b="1" dirty="0">
                <a:solidFill>
                  <a:srgbClr val="1B3A7E"/>
                </a:solidFill>
              </a:rPr>
              <a:t>Forces can be contact or non-contact.</a:t>
            </a:r>
          </a:p>
          <a:p>
            <a:pPr marL="0" indent="0">
              <a:buNone/>
            </a:pPr>
            <a:endParaRPr lang="en-AU" sz="3200" b="1" dirty="0">
              <a:solidFill>
                <a:srgbClr val="1B3A7E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B0CE3-404A-AB98-9142-E8A7A8F0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8:39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C369E-8B71-D88C-B931-BA23743C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09" y="104502"/>
            <a:ext cx="190211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18D6-664F-2B49-44DF-00A90D97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AU" sz="4200" dirty="0"/>
              <a:t>Forces				</a:t>
            </a:r>
            <a:fld id="{739CE974-0783-44E1-A4FE-2E5062DD4D60}" type="datetime1">
              <a:rPr lang="en-AU" sz="4200" smtClean="0"/>
              <a:t>18/07/2024</a:t>
            </a:fld>
            <a:endParaRPr lang="en-AU" sz="42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309F06-5D4C-218E-3ABB-27D59B6A1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102091"/>
              </p:ext>
            </p:extLst>
          </p:nvPr>
        </p:nvGraphicFramePr>
        <p:xfrm>
          <a:off x="548639" y="3057842"/>
          <a:ext cx="7886700" cy="2651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50035424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24387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3200" dirty="0">
                          <a:solidFill>
                            <a:schemeClr val="accent1"/>
                          </a:solidFill>
                        </a:rPr>
                        <a:t>Contact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3200" dirty="0">
                          <a:solidFill>
                            <a:schemeClr val="accent1"/>
                          </a:solidFill>
                        </a:rPr>
                        <a:t>Non-Contact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805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dirty="0"/>
                        <a:t>Objects are touching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Objects are at a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91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43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90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4818"/>
                  </a:ext>
                </a:extLst>
              </a:tr>
            </a:tbl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B0CE3-404A-AB98-9142-E8A7A8F0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8:39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C369E-8B71-D88C-B931-BA23743C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09" y="104502"/>
            <a:ext cx="190211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0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0D558B"/>
      </a:accent1>
      <a:accent2>
        <a:srgbClr val="1480D1"/>
      </a:accent2>
      <a:accent3>
        <a:srgbClr val="8FC9F4"/>
      </a:accent3>
      <a:accent4>
        <a:srgbClr val="1B3A7E"/>
      </a:accent4>
      <a:accent5>
        <a:srgbClr val="2958BD"/>
      </a:accent5>
      <a:accent6>
        <a:srgbClr val="9BB4E9"/>
      </a:accent6>
      <a:hlink>
        <a:srgbClr val="00327F"/>
      </a:hlink>
      <a:folHlink>
        <a:srgbClr val="A3A3C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2389</TotalTime>
  <Words>576</Words>
  <Application>Microsoft Office PowerPoint</Application>
  <PresentationFormat>On-screen Show (4:3)</PresentationFormat>
  <Paragraphs>199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 Forces </vt:lpstr>
      <vt:lpstr>Preview</vt:lpstr>
      <vt:lpstr>Preview</vt:lpstr>
      <vt:lpstr>Preview</vt:lpstr>
      <vt:lpstr>Learning Intentions</vt:lpstr>
      <vt:lpstr>Success criteria</vt:lpstr>
      <vt:lpstr>PowerPoint Presentation</vt:lpstr>
      <vt:lpstr>Forces    18/07/2024</vt:lpstr>
      <vt:lpstr>Forces    18/07/2024</vt:lpstr>
      <vt:lpstr>Frictional</vt:lpstr>
      <vt:lpstr>Gravitational</vt:lpstr>
      <vt:lpstr>Tension</vt:lpstr>
      <vt:lpstr>Electrical </vt:lpstr>
      <vt:lpstr>Air resistance </vt:lpstr>
      <vt:lpstr>Magnetic </vt:lpstr>
      <vt:lpstr>Success criteria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</dc:title>
  <dc:creator>JOHNSON Kristy</dc:creator>
  <cp:lastModifiedBy>JOHNSON Kristy [Narrogin Senior High School]</cp:lastModifiedBy>
  <cp:revision>107</cp:revision>
  <cp:lastPrinted>2024-02-16T00:26:49Z</cp:lastPrinted>
  <dcterms:created xsi:type="dcterms:W3CDTF">2014-12-08T02:11:45Z</dcterms:created>
  <dcterms:modified xsi:type="dcterms:W3CDTF">2024-07-18T00:42:12Z</dcterms:modified>
</cp:coreProperties>
</file>